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69" r:id="rId3"/>
    <p:sldId id="257" r:id="rId4"/>
    <p:sldId id="262" r:id="rId5"/>
    <p:sldId id="264" r:id="rId6"/>
    <p:sldId id="272" r:id="rId7"/>
    <p:sldId id="265" r:id="rId8"/>
    <p:sldId id="273" r:id="rId9"/>
    <p:sldId id="266" r:id="rId10"/>
    <p:sldId id="271" r:id="rId11"/>
    <p:sldId id="277" r:id="rId12"/>
    <p:sldId id="278" r:id="rId13"/>
    <p:sldId id="275" r:id="rId14"/>
    <p:sldId id="276" r:id="rId15"/>
    <p:sldId id="267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135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esktop\gab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u="sng" dirty="0">
                <a:latin typeface="Bookman Old Style" panose="02050604050505020204" pitchFamily="18" charset="0"/>
              </a:rPr>
              <a:t>Gant</a:t>
            </a:r>
            <a:r>
              <a:rPr lang="en-US" u="sng" baseline="0" dirty="0">
                <a:latin typeface="Bookman Old Style" panose="02050604050505020204" pitchFamily="18" charset="0"/>
              </a:rPr>
              <a:t>t Chart for WWBTM</a:t>
            </a:r>
            <a:endParaRPr lang="en-US" u="sng" dirty="0">
              <a:latin typeface="Bookman Old Style" panose="02050604050505020204" pitchFamily="18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5812010678152406"/>
          <c:y val="0.13337070154366298"/>
          <c:w val="0.60024504480043439"/>
          <c:h val="0.80153417073891231"/>
        </c:manualLayout>
      </c:layout>
      <c:barChart>
        <c:barDir val="bar"/>
        <c:grouping val="stacked"/>
        <c:varyColors val="0"/>
        <c:ser>
          <c:idx val="0"/>
          <c:order val="0"/>
          <c:spPr>
            <a:noFill/>
            <a:ln>
              <a:noFill/>
            </a:ln>
            <a:effectLst/>
          </c:spPr>
          <c:invertIfNegative val="0"/>
          <c:cat>
            <c:strRef>
              <c:f>[gab.xlsx]Sheet1!$D$4:$G$9</c:f>
              <c:strCache>
                <c:ptCount val="6"/>
                <c:pt idx="0">
                  <c:v>Pre Inaugral Evaluation </c:v>
                </c:pt>
                <c:pt idx="1">
                  <c:v>Collection of required data and Algorithm</c:v>
                </c:pt>
                <c:pt idx="2">
                  <c:v>Project Inner Framework</c:v>
                </c:pt>
                <c:pt idx="3">
                  <c:v>Adding Additional Features</c:v>
                </c:pt>
                <c:pt idx="4">
                  <c:v>Project Outer Framework</c:v>
                </c:pt>
                <c:pt idx="5">
                  <c:v>Report Creation and Final Submission </c:v>
                </c:pt>
              </c:strCache>
            </c:strRef>
          </c:cat>
          <c:val>
            <c:numRef>
              <c:f>[gab.xlsx]Sheet1!$H$4:$H$9</c:f>
              <c:numCache>
                <c:formatCode>m/d/yyyy</c:formatCode>
                <c:ptCount val="6"/>
                <c:pt idx="0">
                  <c:v>44114</c:v>
                </c:pt>
                <c:pt idx="1">
                  <c:v>44122</c:v>
                </c:pt>
                <c:pt idx="2">
                  <c:v>44135</c:v>
                </c:pt>
                <c:pt idx="3">
                  <c:v>44161</c:v>
                </c:pt>
                <c:pt idx="4">
                  <c:v>44181</c:v>
                </c:pt>
                <c:pt idx="5">
                  <c:v>44197</c:v>
                </c:pt>
              </c:numCache>
            </c:numRef>
          </c:val>
        </c:ser>
        <c:ser>
          <c:idx val="1"/>
          <c:order val="1"/>
          <c:tx>
            <c:strRef>
              <c:f>[gab.xlsx]Sheet1!$L$3</c:f>
              <c:strCache>
                <c:ptCount val="1"/>
                <c:pt idx="0">
                  <c:v>Duration </c:v>
                </c:pt>
              </c:strCache>
            </c:strRef>
          </c:tx>
          <c:spPr>
            <a:pattFill prst="pct50">
              <a:fgClr>
                <a:schemeClr val="accent3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cat>
            <c:strRef>
              <c:f>[gab.xlsx]Sheet1!$D$4:$G$9</c:f>
              <c:strCache>
                <c:ptCount val="6"/>
                <c:pt idx="0">
                  <c:v>Pre Inaugral Evaluation </c:v>
                </c:pt>
                <c:pt idx="1">
                  <c:v>Collection of required data and Algorithm</c:v>
                </c:pt>
                <c:pt idx="2">
                  <c:v>Project Inner Framework</c:v>
                </c:pt>
                <c:pt idx="3">
                  <c:v>Adding Additional Features</c:v>
                </c:pt>
                <c:pt idx="4">
                  <c:v>Project Outer Framework</c:v>
                </c:pt>
                <c:pt idx="5">
                  <c:v>Report Creation and Final Submission </c:v>
                </c:pt>
              </c:strCache>
            </c:strRef>
          </c:cat>
          <c:val>
            <c:numRef>
              <c:f>[gab.xlsx]Sheet1!$L$4:$L$9</c:f>
              <c:numCache>
                <c:formatCode>General</c:formatCode>
                <c:ptCount val="6"/>
                <c:pt idx="0">
                  <c:v>7</c:v>
                </c:pt>
                <c:pt idx="1">
                  <c:v>12</c:v>
                </c:pt>
                <c:pt idx="2">
                  <c:v>25</c:v>
                </c:pt>
                <c:pt idx="3">
                  <c:v>18</c:v>
                </c:pt>
                <c:pt idx="4">
                  <c:v>15</c:v>
                </c:pt>
                <c:pt idx="5">
                  <c:v>14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9081184"/>
        <c:axId val="359079224"/>
      </c:barChart>
      <c:catAx>
        <c:axId val="359081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9079224"/>
        <c:crosses val="autoZero"/>
        <c:auto val="1"/>
        <c:lblAlgn val="ctr"/>
        <c:lblOffset val="100"/>
        <c:noMultiLvlLbl val="0"/>
      </c:catAx>
      <c:valAx>
        <c:axId val="3590792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908118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03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8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1600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08F0D8-F29A-4E33-9762-A9F7B2A01B03}" type="doc">
      <dgm:prSet loTypeId="urn:microsoft.com/office/officeart/2005/8/layout/vProcess5" loCatId="process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2CA76F5-9338-4DEB-8E77-866801473256}">
      <dgm:prSet phldrT="[Text]"/>
      <dgm:spPr/>
      <dgm:t>
        <a:bodyPr/>
        <a:lstStyle/>
        <a:p>
          <a:r>
            <a:rPr lang="en-IN" dirty="0" smtClean="0">
              <a:solidFill>
                <a:srgbClr val="002060"/>
              </a:solidFill>
            </a:rPr>
            <a:t>User Input for Name and Introduction to game.</a:t>
          </a:r>
          <a:endParaRPr lang="en-US" dirty="0">
            <a:solidFill>
              <a:srgbClr val="002060"/>
            </a:solidFill>
          </a:endParaRPr>
        </a:p>
      </dgm:t>
    </dgm:pt>
    <dgm:pt modelId="{28102632-2486-4452-8F3D-324F2753F6BB}" type="parTrans" cxnId="{17E39AC9-3564-4922-9FDC-19C3A7452C49}">
      <dgm:prSet/>
      <dgm:spPr/>
      <dgm:t>
        <a:bodyPr/>
        <a:lstStyle/>
        <a:p>
          <a:endParaRPr lang="en-US"/>
        </a:p>
      </dgm:t>
    </dgm:pt>
    <dgm:pt modelId="{8C1F139B-EED8-43E8-A06A-0065C65C9C2A}" type="sibTrans" cxnId="{17E39AC9-3564-4922-9FDC-19C3A7452C49}">
      <dgm:prSet/>
      <dgm:spPr/>
      <dgm:t>
        <a:bodyPr/>
        <a:lstStyle/>
        <a:p>
          <a:endParaRPr lang="en-US"/>
        </a:p>
      </dgm:t>
    </dgm:pt>
    <dgm:pt modelId="{C94FE016-A472-48B3-93B0-22D2820833E7}">
      <dgm:prSet phldrT="[Text]"/>
      <dgm:spPr/>
      <dgm:t>
        <a:bodyPr/>
        <a:lstStyle/>
        <a:p>
          <a:r>
            <a:rPr lang="en-IN" dirty="0" smtClean="0">
              <a:solidFill>
                <a:srgbClr val="002060"/>
              </a:solidFill>
            </a:rPr>
            <a:t>Question Display And Answer Input for the Question. Even Display of Helps/Hints.</a:t>
          </a:r>
          <a:endParaRPr lang="en-US" dirty="0">
            <a:solidFill>
              <a:srgbClr val="002060"/>
            </a:solidFill>
          </a:endParaRPr>
        </a:p>
      </dgm:t>
    </dgm:pt>
    <dgm:pt modelId="{1DF2A338-E35F-4225-8551-8E1DED5D759B}" type="parTrans" cxnId="{E9884A29-B468-48A2-BE1D-835ED67FA425}">
      <dgm:prSet/>
      <dgm:spPr/>
      <dgm:t>
        <a:bodyPr/>
        <a:lstStyle/>
        <a:p>
          <a:endParaRPr lang="en-US"/>
        </a:p>
      </dgm:t>
    </dgm:pt>
    <dgm:pt modelId="{D8BA1EB6-EC5B-4487-A88E-D9E9E82AD0D2}" type="sibTrans" cxnId="{E9884A29-B468-48A2-BE1D-835ED67FA425}">
      <dgm:prSet/>
      <dgm:spPr/>
      <dgm:t>
        <a:bodyPr/>
        <a:lstStyle/>
        <a:p>
          <a:endParaRPr lang="en-US"/>
        </a:p>
      </dgm:t>
    </dgm:pt>
    <dgm:pt modelId="{F17FD630-6DCC-4490-8448-1E9475A507CE}">
      <dgm:prSet phldrT="[Text]"/>
      <dgm:spPr/>
      <dgm:t>
        <a:bodyPr/>
        <a:lstStyle/>
        <a:p>
          <a:r>
            <a:rPr lang="en-IN" dirty="0" smtClean="0">
              <a:solidFill>
                <a:srgbClr val="002060"/>
              </a:solidFill>
            </a:rPr>
            <a:t>Checking the Answer if wrong Quitting the game else incrementing score and proceeding to next question.</a:t>
          </a:r>
          <a:endParaRPr lang="en-US" dirty="0">
            <a:solidFill>
              <a:srgbClr val="002060"/>
            </a:solidFill>
          </a:endParaRPr>
        </a:p>
      </dgm:t>
    </dgm:pt>
    <dgm:pt modelId="{D21B7CD2-02A0-4B06-B68B-C0D11B5A85CE}" type="parTrans" cxnId="{241D1002-8287-483F-AB79-34FA31D51FA7}">
      <dgm:prSet/>
      <dgm:spPr/>
      <dgm:t>
        <a:bodyPr/>
        <a:lstStyle/>
        <a:p>
          <a:endParaRPr lang="en-US"/>
        </a:p>
      </dgm:t>
    </dgm:pt>
    <dgm:pt modelId="{FF045569-C0EA-4B62-AA92-FA4CBF7D6223}" type="sibTrans" cxnId="{241D1002-8287-483F-AB79-34FA31D51FA7}">
      <dgm:prSet/>
      <dgm:spPr/>
      <dgm:t>
        <a:bodyPr/>
        <a:lstStyle/>
        <a:p>
          <a:endParaRPr lang="en-US"/>
        </a:p>
      </dgm:t>
    </dgm:pt>
    <dgm:pt modelId="{63FA528C-D6C5-42C1-95AD-2D78D3513A2A}">
      <dgm:prSet phldrT="[Text]"/>
      <dgm:spPr/>
      <dgm:t>
        <a:bodyPr/>
        <a:lstStyle/>
        <a:p>
          <a:r>
            <a:rPr lang="en-IN" dirty="0" smtClean="0">
              <a:solidFill>
                <a:srgbClr val="002060"/>
              </a:solidFill>
            </a:rPr>
            <a:t>Keeping the Score track and help  track and displaying when called .</a:t>
          </a:r>
          <a:endParaRPr lang="en-US" dirty="0">
            <a:solidFill>
              <a:srgbClr val="002060"/>
            </a:solidFill>
          </a:endParaRPr>
        </a:p>
      </dgm:t>
    </dgm:pt>
    <dgm:pt modelId="{7C8B9204-8EE0-437C-9F25-F4C6980DA5F2}" type="parTrans" cxnId="{3C9B1FD3-A4C2-4656-9FC3-AE2B150EF5D2}">
      <dgm:prSet/>
      <dgm:spPr/>
      <dgm:t>
        <a:bodyPr/>
        <a:lstStyle/>
        <a:p>
          <a:endParaRPr lang="en-US"/>
        </a:p>
      </dgm:t>
    </dgm:pt>
    <dgm:pt modelId="{F3D47CF5-0115-4C60-9F4E-4A810FAD2476}" type="sibTrans" cxnId="{3C9B1FD3-A4C2-4656-9FC3-AE2B150EF5D2}">
      <dgm:prSet/>
      <dgm:spPr/>
      <dgm:t>
        <a:bodyPr/>
        <a:lstStyle/>
        <a:p>
          <a:endParaRPr lang="en-US"/>
        </a:p>
      </dgm:t>
    </dgm:pt>
    <dgm:pt modelId="{B5EA25F7-747D-4EEC-90EF-7717DC8F52AA}">
      <dgm:prSet phldrT="[Text]"/>
      <dgm:spPr/>
      <dgm:t>
        <a:bodyPr/>
        <a:lstStyle/>
        <a:p>
          <a:r>
            <a:rPr lang="en-IN" dirty="0" smtClean="0">
              <a:solidFill>
                <a:srgbClr val="002060"/>
              </a:solidFill>
            </a:rPr>
            <a:t>Displaying the winning amount and quitting the game.</a:t>
          </a:r>
          <a:endParaRPr lang="en-US" dirty="0">
            <a:solidFill>
              <a:srgbClr val="002060"/>
            </a:solidFill>
          </a:endParaRPr>
        </a:p>
      </dgm:t>
    </dgm:pt>
    <dgm:pt modelId="{67BC0370-64E4-42FA-A7D3-11F75C6DF2B4}" type="parTrans" cxnId="{C628C50A-8A12-495E-9A73-2D6B730446E6}">
      <dgm:prSet/>
      <dgm:spPr/>
      <dgm:t>
        <a:bodyPr/>
        <a:lstStyle/>
        <a:p>
          <a:endParaRPr lang="en-US"/>
        </a:p>
      </dgm:t>
    </dgm:pt>
    <dgm:pt modelId="{1146BB67-A56D-48F8-A059-58E85EA2380F}" type="sibTrans" cxnId="{C628C50A-8A12-495E-9A73-2D6B730446E6}">
      <dgm:prSet/>
      <dgm:spPr/>
      <dgm:t>
        <a:bodyPr/>
        <a:lstStyle/>
        <a:p>
          <a:endParaRPr lang="en-US"/>
        </a:p>
      </dgm:t>
    </dgm:pt>
    <dgm:pt modelId="{E5F4C27F-757F-4CF3-83C7-EFEE9A150EFF}" type="pres">
      <dgm:prSet presAssocID="{3E08F0D8-F29A-4E33-9762-A9F7B2A01B03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F520340-3BBD-446F-A300-8C237409AF91}" type="pres">
      <dgm:prSet presAssocID="{3E08F0D8-F29A-4E33-9762-A9F7B2A01B03}" presName="dummyMaxCanvas" presStyleCnt="0">
        <dgm:presLayoutVars/>
      </dgm:prSet>
      <dgm:spPr/>
    </dgm:pt>
    <dgm:pt modelId="{FE299B04-2EE4-4853-9701-987686341A13}" type="pres">
      <dgm:prSet presAssocID="{3E08F0D8-F29A-4E33-9762-A9F7B2A01B03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E189D3-8896-442C-979E-4D1A272153FB}" type="pres">
      <dgm:prSet presAssocID="{3E08F0D8-F29A-4E33-9762-A9F7B2A01B03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8F9E29-A22E-4961-B5B1-AD95D86068F5}" type="pres">
      <dgm:prSet presAssocID="{3E08F0D8-F29A-4E33-9762-A9F7B2A01B03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680255-18B4-4005-8B83-F7C19C1501CA}" type="pres">
      <dgm:prSet presAssocID="{3E08F0D8-F29A-4E33-9762-A9F7B2A01B03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18A651-1BF3-462A-9F46-F009B7F0FA9B}" type="pres">
      <dgm:prSet presAssocID="{3E08F0D8-F29A-4E33-9762-A9F7B2A01B03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D65044-AAB7-41E4-91BA-EF6D82C21CB5}" type="pres">
      <dgm:prSet presAssocID="{3E08F0D8-F29A-4E33-9762-A9F7B2A01B03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8EECE8-182E-4BBC-978C-DDD706B53A10}" type="pres">
      <dgm:prSet presAssocID="{3E08F0D8-F29A-4E33-9762-A9F7B2A01B03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BB8917-3F5E-4692-8501-A062C490A4E6}" type="pres">
      <dgm:prSet presAssocID="{3E08F0D8-F29A-4E33-9762-A9F7B2A01B03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C43FAE2-41AC-4DE2-AB7C-7A599ED261A6}" type="pres">
      <dgm:prSet presAssocID="{3E08F0D8-F29A-4E33-9762-A9F7B2A01B03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DCE2F2-C426-4443-AE40-FC3F9C38ACD0}" type="pres">
      <dgm:prSet presAssocID="{3E08F0D8-F29A-4E33-9762-A9F7B2A01B03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BF662A-3D1D-4D0D-BB80-14F1CFEBAF23}" type="pres">
      <dgm:prSet presAssocID="{3E08F0D8-F29A-4E33-9762-A9F7B2A01B03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35AEB6-24EE-4332-A2A3-623AA62BB74E}" type="pres">
      <dgm:prSet presAssocID="{3E08F0D8-F29A-4E33-9762-A9F7B2A01B03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A02E24-4E38-4FB6-8219-E09B580486EE}" type="pres">
      <dgm:prSet presAssocID="{3E08F0D8-F29A-4E33-9762-A9F7B2A01B03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21F352-6F0A-44F9-9F21-05A3A341F74E}" type="pres">
      <dgm:prSet presAssocID="{3E08F0D8-F29A-4E33-9762-A9F7B2A01B03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7558291-23EC-4121-910F-C01323927D19}" type="presOf" srcId="{C94FE016-A472-48B3-93B0-22D2820833E7}" destId="{26E189D3-8896-442C-979E-4D1A272153FB}" srcOrd="0" destOrd="0" presId="urn:microsoft.com/office/officeart/2005/8/layout/vProcess5"/>
    <dgm:cxn modelId="{2B8AEB09-56F5-43B2-BA38-7CE592B68C82}" type="presOf" srcId="{F17FD630-6DCC-4490-8448-1E9475A507CE}" destId="{CF35AEB6-24EE-4332-A2A3-623AA62BB74E}" srcOrd="1" destOrd="0" presId="urn:microsoft.com/office/officeart/2005/8/layout/vProcess5"/>
    <dgm:cxn modelId="{410294D8-BC1A-46F4-8313-D45D479F5910}" type="presOf" srcId="{82CA76F5-9338-4DEB-8E77-866801473256}" destId="{00DCE2F2-C426-4443-AE40-FC3F9C38ACD0}" srcOrd="1" destOrd="0" presId="urn:microsoft.com/office/officeart/2005/8/layout/vProcess5"/>
    <dgm:cxn modelId="{1E6029A5-69B5-4E05-89F6-2ABABE42C776}" type="presOf" srcId="{F17FD630-6DCC-4490-8448-1E9475A507CE}" destId="{3D8F9E29-A22E-4961-B5B1-AD95D86068F5}" srcOrd="0" destOrd="0" presId="urn:microsoft.com/office/officeart/2005/8/layout/vProcess5"/>
    <dgm:cxn modelId="{241D1002-8287-483F-AB79-34FA31D51FA7}" srcId="{3E08F0D8-F29A-4E33-9762-A9F7B2A01B03}" destId="{F17FD630-6DCC-4490-8448-1E9475A507CE}" srcOrd="2" destOrd="0" parTransId="{D21B7CD2-02A0-4B06-B68B-C0D11B5A85CE}" sibTransId="{FF045569-C0EA-4B62-AA92-FA4CBF7D6223}"/>
    <dgm:cxn modelId="{0647DBAE-C091-4068-A2E9-D747831E844B}" type="presOf" srcId="{C94FE016-A472-48B3-93B0-22D2820833E7}" destId="{0EBF662A-3D1D-4D0D-BB80-14F1CFEBAF23}" srcOrd="1" destOrd="0" presId="urn:microsoft.com/office/officeart/2005/8/layout/vProcess5"/>
    <dgm:cxn modelId="{17E39AC9-3564-4922-9FDC-19C3A7452C49}" srcId="{3E08F0D8-F29A-4E33-9762-A9F7B2A01B03}" destId="{82CA76F5-9338-4DEB-8E77-866801473256}" srcOrd="0" destOrd="0" parTransId="{28102632-2486-4452-8F3D-324F2753F6BB}" sibTransId="{8C1F139B-EED8-43E8-A06A-0065C65C9C2A}"/>
    <dgm:cxn modelId="{F7929D59-F00F-4C73-980D-3252BE4AF56A}" type="presOf" srcId="{63FA528C-D6C5-42C1-95AD-2D78D3513A2A}" destId="{3AA02E24-4E38-4FB6-8219-E09B580486EE}" srcOrd="1" destOrd="0" presId="urn:microsoft.com/office/officeart/2005/8/layout/vProcess5"/>
    <dgm:cxn modelId="{455990C8-2FD6-436A-B4B2-6D73761888BC}" type="presOf" srcId="{F3D47CF5-0115-4C60-9F4E-4A810FAD2476}" destId="{6C43FAE2-41AC-4DE2-AB7C-7A599ED261A6}" srcOrd="0" destOrd="0" presId="urn:microsoft.com/office/officeart/2005/8/layout/vProcess5"/>
    <dgm:cxn modelId="{E5454650-8D30-42F3-82BD-E8410D69EA99}" type="presOf" srcId="{63FA528C-D6C5-42C1-95AD-2D78D3513A2A}" destId="{1E680255-18B4-4005-8B83-F7C19C1501CA}" srcOrd="0" destOrd="0" presId="urn:microsoft.com/office/officeart/2005/8/layout/vProcess5"/>
    <dgm:cxn modelId="{1B1956B3-AEF0-4A37-869B-A6C1907A26EA}" type="presOf" srcId="{D8BA1EB6-EC5B-4487-A88E-D9E9E82AD0D2}" destId="{058EECE8-182E-4BBC-978C-DDD706B53A10}" srcOrd="0" destOrd="0" presId="urn:microsoft.com/office/officeart/2005/8/layout/vProcess5"/>
    <dgm:cxn modelId="{1285A6E2-46F9-4FCC-9406-9B1CDD8CE4FE}" type="presOf" srcId="{82CA76F5-9338-4DEB-8E77-866801473256}" destId="{FE299B04-2EE4-4853-9701-987686341A13}" srcOrd="0" destOrd="0" presId="urn:microsoft.com/office/officeart/2005/8/layout/vProcess5"/>
    <dgm:cxn modelId="{805687CE-D769-4DD1-B46B-9741AE8BCE36}" type="presOf" srcId="{B5EA25F7-747D-4EEC-90EF-7717DC8F52AA}" destId="{6621F352-6F0A-44F9-9F21-05A3A341F74E}" srcOrd="1" destOrd="0" presId="urn:microsoft.com/office/officeart/2005/8/layout/vProcess5"/>
    <dgm:cxn modelId="{3C9B1FD3-A4C2-4656-9FC3-AE2B150EF5D2}" srcId="{3E08F0D8-F29A-4E33-9762-A9F7B2A01B03}" destId="{63FA528C-D6C5-42C1-95AD-2D78D3513A2A}" srcOrd="3" destOrd="0" parTransId="{7C8B9204-8EE0-437C-9F25-F4C6980DA5F2}" sibTransId="{F3D47CF5-0115-4C60-9F4E-4A810FAD2476}"/>
    <dgm:cxn modelId="{E9884A29-B468-48A2-BE1D-835ED67FA425}" srcId="{3E08F0D8-F29A-4E33-9762-A9F7B2A01B03}" destId="{C94FE016-A472-48B3-93B0-22D2820833E7}" srcOrd="1" destOrd="0" parTransId="{1DF2A338-E35F-4225-8551-8E1DED5D759B}" sibTransId="{D8BA1EB6-EC5B-4487-A88E-D9E9E82AD0D2}"/>
    <dgm:cxn modelId="{240278D5-F222-4762-8123-F492F936717B}" type="presOf" srcId="{B5EA25F7-747D-4EEC-90EF-7717DC8F52AA}" destId="{CF18A651-1BF3-462A-9F46-F009B7F0FA9B}" srcOrd="0" destOrd="0" presId="urn:microsoft.com/office/officeart/2005/8/layout/vProcess5"/>
    <dgm:cxn modelId="{1A2C0274-2707-4376-8C5F-25CE14A0AA55}" type="presOf" srcId="{FF045569-C0EA-4B62-AA92-FA4CBF7D6223}" destId="{ADBB8917-3F5E-4692-8501-A062C490A4E6}" srcOrd="0" destOrd="0" presId="urn:microsoft.com/office/officeart/2005/8/layout/vProcess5"/>
    <dgm:cxn modelId="{15A93267-9A85-4142-9A70-4DC2FABD690A}" type="presOf" srcId="{8C1F139B-EED8-43E8-A06A-0065C65C9C2A}" destId="{D7D65044-AAB7-41E4-91BA-EF6D82C21CB5}" srcOrd="0" destOrd="0" presId="urn:microsoft.com/office/officeart/2005/8/layout/vProcess5"/>
    <dgm:cxn modelId="{43B66BBE-F13C-4C78-BB9C-547A741BB4B6}" type="presOf" srcId="{3E08F0D8-F29A-4E33-9762-A9F7B2A01B03}" destId="{E5F4C27F-757F-4CF3-83C7-EFEE9A150EFF}" srcOrd="0" destOrd="0" presId="urn:microsoft.com/office/officeart/2005/8/layout/vProcess5"/>
    <dgm:cxn modelId="{C628C50A-8A12-495E-9A73-2D6B730446E6}" srcId="{3E08F0D8-F29A-4E33-9762-A9F7B2A01B03}" destId="{B5EA25F7-747D-4EEC-90EF-7717DC8F52AA}" srcOrd="4" destOrd="0" parTransId="{67BC0370-64E4-42FA-A7D3-11F75C6DF2B4}" sibTransId="{1146BB67-A56D-48F8-A059-58E85EA2380F}"/>
    <dgm:cxn modelId="{7DD8105C-F365-4A39-BEE7-B4B8A1EA0015}" type="presParOf" srcId="{E5F4C27F-757F-4CF3-83C7-EFEE9A150EFF}" destId="{3F520340-3BBD-446F-A300-8C237409AF91}" srcOrd="0" destOrd="0" presId="urn:microsoft.com/office/officeart/2005/8/layout/vProcess5"/>
    <dgm:cxn modelId="{066DBBA2-B16F-4439-B055-BAD2AB71F2B6}" type="presParOf" srcId="{E5F4C27F-757F-4CF3-83C7-EFEE9A150EFF}" destId="{FE299B04-2EE4-4853-9701-987686341A13}" srcOrd="1" destOrd="0" presId="urn:microsoft.com/office/officeart/2005/8/layout/vProcess5"/>
    <dgm:cxn modelId="{CA3802F1-897A-410C-9916-C8C84F80F1B5}" type="presParOf" srcId="{E5F4C27F-757F-4CF3-83C7-EFEE9A150EFF}" destId="{26E189D3-8896-442C-979E-4D1A272153FB}" srcOrd="2" destOrd="0" presId="urn:microsoft.com/office/officeart/2005/8/layout/vProcess5"/>
    <dgm:cxn modelId="{F40A0CB3-692B-46AF-81E4-6FF27282493C}" type="presParOf" srcId="{E5F4C27F-757F-4CF3-83C7-EFEE9A150EFF}" destId="{3D8F9E29-A22E-4961-B5B1-AD95D86068F5}" srcOrd="3" destOrd="0" presId="urn:microsoft.com/office/officeart/2005/8/layout/vProcess5"/>
    <dgm:cxn modelId="{7491E964-F4A2-46B9-8C3F-AB9F4AA67431}" type="presParOf" srcId="{E5F4C27F-757F-4CF3-83C7-EFEE9A150EFF}" destId="{1E680255-18B4-4005-8B83-F7C19C1501CA}" srcOrd="4" destOrd="0" presId="urn:microsoft.com/office/officeart/2005/8/layout/vProcess5"/>
    <dgm:cxn modelId="{DC811C99-A6B0-4C45-9548-AFB4EC490B41}" type="presParOf" srcId="{E5F4C27F-757F-4CF3-83C7-EFEE9A150EFF}" destId="{CF18A651-1BF3-462A-9F46-F009B7F0FA9B}" srcOrd="5" destOrd="0" presId="urn:microsoft.com/office/officeart/2005/8/layout/vProcess5"/>
    <dgm:cxn modelId="{DD97B496-A0F3-4D12-AED6-866538C56DE4}" type="presParOf" srcId="{E5F4C27F-757F-4CF3-83C7-EFEE9A150EFF}" destId="{D7D65044-AAB7-41E4-91BA-EF6D82C21CB5}" srcOrd="6" destOrd="0" presId="urn:microsoft.com/office/officeart/2005/8/layout/vProcess5"/>
    <dgm:cxn modelId="{00B5A2C7-0394-42A3-BDB8-61C1C3B4AAD0}" type="presParOf" srcId="{E5F4C27F-757F-4CF3-83C7-EFEE9A150EFF}" destId="{058EECE8-182E-4BBC-978C-DDD706B53A10}" srcOrd="7" destOrd="0" presId="urn:microsoft.com/office/officeart/2005/8/layout/vProcess5"/>
    <dgm:cxn modelId="{77F0145C-A89C-48F7-92E6-BC689A6AD84B}" type="presParOf" srcId="{E5F4C27F-757F-4CF3-83C7-EFEE9A150EFF}" destId="{ADBB8917-3F5E-4692-8501-A062C490A4E6}" srcOrd="8" destOrd="0" presId="urn:microsoft.com/office/officeart/2005/8/layout/vProcess5"/>
    <dgm:cxn modelId="{84DC508E-587F-47C5-8D6A-37B16BB2E539}" type="presParOf" srcId="{E5F4C27F-757F-4CF3-83C7-EFEE9A150EFF}" destId="{6C43FAE2-41AC-4DE2-AB7C-7A599ED261A6}" srcOrd="9" destOrd="0" presId="urn:microsoft.com/office/officeart/2005/8/layout/vProcess5"/>
    <dgm:cxn modelId="{261E7A32-369E-4FED-9E86-B7E900E0614E}" type="presParOf" srcId="{E5F4C27F-757F-4CF3-83C7-EFEE9A150EFF}" destId="{00DCE2F2-C426-4443-AE40-FC3F9C38ACD0}" srcOrd="10" destOrd="0" presId="urn:microsoft.com/office/officeart/2005/8/layout/vProcess5"/>
    <dgm:cxn modelId="{1AE0EC2C-3AFC-411F-8A28-E5A2A5268258}" type="presParOf" srcId="{E5F4C27F-757F-4CF3-83C7-EFEE9A150EFF}" destId="{0EBF662A-3D1D-4D0D-BB80-14F1CFEBAF23}" srcOrd="11" destOrd="0" presId="urn:microsoft.com/office/officeart/2005/8/layout/vProcess5"/>
    <dgm:cxn modelId="{27B1C8D0-0AD4-49C5-900C-1672870F8473}" type="presParOf" srcId="{E5F4C27F-757F-4CF3-83C7-EFEE9A150EFF}" destId="{CF35AEB6-24EE-4332-A2A3-623AA62BB74E}" srcOrd="12" destOrd="0" presId="urn:microsoft.com/office/officeart/2005/8/layout/vProcess5"/>
    <dgm:cxn modelId="{4F7529D0-4274-4427-B8C1-A1D57E8B6870}" type="presParOf" srcId="{E5F4C27F-757F-4CF3-83C7-EFEE9A150EFF}" destId="{3AA02E24-4E38-4FB6-8219-E09B580486EE}" srcOrd="13" destOrd="0" presId="urn:microsoft.com/office/officeart/2005/8/layout/vProcess5"/>
    <dgm:cxn modelId="{4C810A7C-BD9B-4D7D-974E-83D28F6F8FF9}" type="presParOf" srcId="{E5F4C27F-757F-4CF3-83C7-EFEE9A150EFF}" destId="{6621F352-6F0A-44F9-9F21-05A3A341F74E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2F9741B-B029-4D82-9C44-0EBA5E165A4A}" type="doc">
      <dgm:prSet loTypeId="urn:microsoft.com/office/officeart/2008/layout/AscendingPictureAccentProcess" loCatId="process" qsTypeId="urn:microsoft.com/office/officeart/2005/8/quickstyle/simple1" qsCatId="simple" csTypeId="urn:microsoft.com/office/officeart/2005/8/colors/accent1_2" csCatId="accent1" phldr="1"/>
      <dgm:spPr/>
    </dgm:pt>
    <dgm:pt modelId="{F14C1414-54FB-49A5-9AF0-F66B9DA959C7}">
      <dgm:prSet phldrT="[Text]"/>
      <dgm:spPr/>
      <dgm:t>
        <a:bodyPr/>
        <a:lstStyle/>
        <a:p>
          <a:r>
            <a:rPr lang="en-IN" b="1" cap="none" spc="0" dirty="0" smtClean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rPr>
            <a:t>ANY QUERIES ?</a:t>
          </a:r>
          <a:endParaRPr lang="en-US" b="1" cap="none" spc="0" dirty="0">
            <a:ln w="12700">
              <a:solidFill>
                <a:schemeClr val="accent5"/>
              </a:solidFill>
              <a:prstDash val="solid"/>
            </a:ln>
            <a:pattFill prst="ltDnDiag">
              <a:fgClr>
                <a:schemeClr val="accent5">
                  <a:lumMod val="60000"/>
                  <a:lumOff val="40000"/>
                </a:schemeClr>
              </a:fgClr>
              <a:bgClr>
                <a:schemeClr val="bg1"/>
              </a:bgClr>
            </a:pattFill>
            <a:effectLst/>
          </a:endParaRPr>
        </a:p>
      </dgm:t>
    </dgm:pt>
    <dgm:pt modelId="{0F8D5A8D-6BF5-42F2-9655-F3036B5259BF}" type="parTrans" cxnId="{BD9B67A5-3A31-41F8-83DE-314907BD5E92}">
      <dgm:prSet/>
      <dgm:spPr/>
      <dgm:t>
        <a:bodyPr/>
        <a:lstStyle/>
        <a:p>
          <a:endParaRPr lang="en-US"/>
        </a:p>
      </dgm:t>
    </dgm:pt>
    <dgm:pt modelId="{3BCBA74A-79AC-463D-8558-B763DAF5167F}" type="sibTrans" cxnId="{BD9B67A5-3A31-41F8-83DE-314907BD5E92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22ACC683-C27E-45BF-A7C3-2FF82CF3566D}" type="pres">
      <dgm:prSet presAssocID="{D2F9741B-B029-4D82-9C44-0EBA5E165A4A}" presName="Name0" presStyleCnt="0">
        <dgm:presLayoutVars>
          <dgm:chMax val="7"/>
          <dgm:chPref val="7"/>
          <dgm:dir/>
        </dgm:presLayoutVars>
      </dgm:prSet>
      <dgm:spPr/>
    </dgm:pt>
    <dgm:pt modelId="{DCB39EFC-5572-4DC8-BBB1-940E2B00F736}" type="pres">
      <dgm:prSet presAssocID="{F14C1414-54FB-49A5-9AF0-F66B9DA959C7}" presName="parTx1" presStyleLbl="node1" presStyleIdx="0" presStyleCnt="1"/>
      <dgm:spPr/>
      <dgm:t>
        <a:bodyPr/>
        <a:lstStyle/>
        <a:p>
          <a:endParaRPr lang="en-US"/>
        </a:p>
      </dgm:t>
    </dgm:pt>
    <dgm:pt modelId="{E70BA7B6-BE70-4B6F-9265-7B27CA27965D}" type="pres">
      <dgm:prSet presAssocID="{3BCBA74A-79AC-463D-8558-B763DAF5167F}" presName="picture1" presStyleCnt="0"/>
      <dgm:spPr/>
    </dgm:pt>
    <dgm:pt modelId="{1389EC7E-55EA-486B-B395-4B2EC802E0C6}" type="pres">
      <dgm:prSet presAssocID="{3BCBA74A-79AC-463D-8558-B763DAF5167F}" presName="imageRepeatNode" presStyleLbl="fgImgPlace1" presStyleIdx="0" presStyleCnt="1"/>
      <dgm:spPr/>
      <dgm:t>
        <a:bodyPr/>
        <a:lstStyle/>
        <a:p>
          <a:endParaRPr lang="en-US"/>
        </a:p>
      </dgm:t>
    </dgm:pt>
  </dgm:ptLst>
  <dgm:cxnLst>
    <dgm:cxn modelId="{E1C9D027-B5A4-40C3-86BA-BACDE11ACC50}" type="presOf" srcId="{F14C1414-54FB-49A5-9AF0-F66B9DA959C7}" destId="{DCB39EFC-5572-4DC8-BBB1-940E2B00F736}" srcOrd="0" destOrd="0" presId="urn:microsoft.com/office/officeart/2008/layout/AscendingPictureAccentProcess"/>
    <dgm:cxn modelId="{BD9B67A5-3A31-41F8-83DE-314907BD5E92}" srcId="{D2F9741B-B029-4D82-9C44-0EBA5E165A4A}" destId="{F14C1414-54FB-49A5-9AF0-F66B9DA959C7}" srcOrd="0" destOrd="0" parTransId="{0F8D5A8D-6BF5-42F2-9655-F3036B5259BF}" sibTransId="{3BCBA74A-79AC-463D-8558-B763DAF5167F}"/>
    <dgm:cxn modelId="{BDC59EC6-845C-4601-9688-299A13AE8088}" type="presOf" srcId="{D2F9741B-B029-4D82-9C44-0EBA5E165A4A}" destId="{22ACC683-C27E-45BF-A7C3-2FF82CF3566D}" srcOrd="0" destOrd="0" presId="urn:microsoft.com/office/officeart/2008/layout/AscendingPictureAccentProcess"/>
    <dgm:cxn modelId="{E2A46A08-D973-4758-A95A-FA0B22DD194D}" type="presOf" srcId="{3BCBA74A-79AC-463D-8558-B763DAF5167F}" destId="{1389EC7E-55EA-486B-B395-4B2EC802E0C6}" srcOrd="0" destOrd="0" presId="urn:microsoft.com/office/officeart/2008/layout/AscendingPictureAccentProcess"/>
    <dgm:cxn modelId="{273C6B8B-CC7C-4B0A-9A48-172B4FCC24CF}" type="presParOf" srcId="{22ACC683-C27E-45BF-A7C3-2FF82CF3566D}" destId="{DCB39EFC-5572-4DC8-BBB1-940E2B00F736}" srcOrd="0" destOrd="0" presId="urn:microsoft.com/office/officeart/2008/layout/AscendingPictureAccentProcess"/>
    <dgm:cxn modelId="{22E8F425-40DB-4499-9D12-C9D1C62135CB}" type="presParOf" srcId="{22ACC683-C27E-45BF-A7C3-2FF82CF3566D}" destId="{E70BA7B6-BE70-4B6F-9265-7B27CA27965D}" srcOrd="1" destOrd="0" presId="urn:microsoft.com/office/officeart/2008/layout/AscendingPictureAccentProcess"/>
    <dgm:cxn modelId="{849C30F0-EC2C-44F6-8ABA-88B7E6950BB3}" type="presParOf" srcId="{E70BA7B6-BE70-4B6F-9265-7B27CA27965D}" destId="{1389EC7E-55EA-486B-B395-4B2EC802E0C6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299B04-2EE4-4853-9701-987686341A13}">
      <dsp:nvSpPr>
        <dsp:cNvPr id="0" name=""/>
        <dsp:cNvSpPr/>
      </dsp:nvSpPr>
      <dsp:spPr>
        <a:xfrm>
          <a:off x="0" y="0"/>
          <a:ext cx="6336792" cy="847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 smtClean="0">
              <a:solidFill>
                <a:srgbClr val="002060"/>
              </a:solidFill>
            </a:rPr>
            <a:t>User Input for Name and Introduction to game.</a:t>
          </a:r>
          <a:endParaRPr lang="en-US" sz="1800" kern="1200" dirty="0">
            <a:solidFill>
              <a:srgbClr val="002060"/>
            </a:solidFill>
          </a:endParaRPr>
        </a:p>
      </dsp:txBody>
      <dsp:txXfrm>
        <a:off x="24823" y="24823"/>
        <a:ext cx="5323075" cy="797888"/>
      </dsp:txXfrm>
    </dsp:sp>
    <dsp:sp modelId="{26E189D3-8896-442C-979E-4D1A272153FB}">
      <dsp:nvSpPr>
        <dsp:cNvPr id="0" name=""/>
        <dsp:cNvSpPr/>
      </dsp:nvSpPr>
      <dsp:spPr>
        <a:xfrm>
          <a:off x="473202" y="965247"/>
          <a:ext cx="6336792" cy="847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483469"/>
                <a:satOff val="9953"/>
                <a:lumOff val="2157"/>
                <a:alphaOff val="0"/>
                <a:shade val="51000"/>
                <a:satMod val="130000"/>
              </a:schemeClr>
            </a:gs>
            <a:gs pos="80000">
              <a:schemeClr val="accent5">
                <a:hueOff val="-2483469"/>
                <a:satOff val="9953"/>
                <a:lumOff val="2157"/>
                <a:alphaOff val="0"/>
                <a:shade val="93000"/>
                <a:satMod val="130000"/>
              </a:schemeClr>
            </a:gs>
            <a:gs pos="100000">
              <a:schemeClr val="accent5">
                <a:hueOff val="-2483469"/>
                <a:satOff val="9953"/>
                <a:lumOff val="215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 smtClean="0">
              <a:solidFill>
                <a:srgbClr val="002060"/>
              </a:solidFill>
            </a:rPr>
            <a:t>Question Display And Answer Input for the Question. Even Display of Helps/Hints.</a:t>
          </a:r>
          <a:endParaRPr lang="en-US" sz="1800" kern="1200" dirty="0">
            <a:solidFill>
              <a:srgbClr val="002060"/>
            </a:solidFill>
          </a:endParaRPr>
        </a:p>
      </dsp:txBody>
      <dsp:txXfrm>
        <a:off x="498025" y="990070"/>
        <a:ext cx="5263046" cy="797888"/>
      </dsp:txXfrm>
    </dsp:sp>
    <dsp:sp modelId="{3D8F9E29-A22E-4961-B5B1-AD95D86068F5}">
      <dsp:nvSpPr>
        <dsp:cNvPr id="0" name=""/>
        <dsp:cNvSpPr/>
      </dsp:nvSpPr>
      <dsp:spPr>
        <a:xfrm>
          <a:off x="946404" y="1930495"/>
          <a:ext cx="6336792" cy="847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shade val="51000"/>
                <a:satMod val="130000"/>
              </a:schemeClr>
            </a:gs>
            <a:gs pos="80000">
              <a:schemeClr val="accent5">
                <a:hueOff val="-4966938"/>
                <a:satOff val="19906"/>
                <a:lumOff val="4314"/>
                <a:alphaOff val="0"/>
                <a:shade val="93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 smtClean="0">
              <a:solidFill>
                <a:srgbClr val="002060"/>
              </a:solidFill>
            </a:rPr>
            <a:t>Checking the Answer if wrong Quitting the game else incrementing score and proceeding to next question.</a:t>
          </a:r>
          <a:endParaRPr lang="en-US" sz="1800" kern="1200" dirty="0">
            <a:solidFill>
              <a:srgbClr val="002060"/>
            </a:solidFill>
          </a:endParaRPr>
        </a:p>
      </dsp:txBody>
      <dsp:txXfrm>
        <a:off x="971227" y="1955318"/>
        <a:ext cx="5263046" cy="797888"/>
      </dsp:txXfrm>
    </dsp:sp>
    <dsp:sp modelId="{1E680255-18B4-4005-8B83-F7C19C1501CA}">
      <dsp:nvSpPr>
        <dsp:cNvPr id="0" name=""/>
        <dsp:cNvSpPr/>
      </dsp:nvSpPr>
      <dsp:spPr>
        <a:xfrm>
          <a:off x="1419605" y="2895742"/>
          <a:ext cx="6336792" cy="847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7450407"/>
                <a:satOff val="29858"/>
                <a:lumOff val="6471"/>
                <a:alphaOff val="0"/>
                <a:shade val="51000"/>
                <a:satMod val="130000"/>
              </a:schemeClr>
            </a:gs>
            <a:gs pos="80000">
              <a:schemeClr val="accent5">
                <a:hueOff val="-7450407"/>
                <a:satOff val="29858"/>
                <a:lumOff val="6471"/>
                <a:alphaOff val="0"/>
                <a:shade val="93000"/>
                <a:satMod val="130000"/>
              </a:schemeClr>
            </a:gs>
            <a:gs pos="100000">
              <a:schemeClr val="accent5">
                <a:hueOff val="-7450407"/>
                <a:satOff val="29858"/>
                <a:lumOff val="647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 smtClean="0">
              <a:solidFill>
                <a:srgbClr val="002060"/>
              </a:solidFill>
            </a:rPr>
            <a:t>Keeping the Score track and help  track and displaying when called .</a:t>
          </a:r>
          <a:endParaRPr lang="en-US" sz="1800" kern="1200" dirty="0">
            <a:solidFill>
              <a:srgbClr val="002060"/>
            </a:solidFill>
          </a:endParaRPr>
        </a:p>
      </dsp:txBody>
      <dsp:txXfrm>
        <a:off x="1444428" y="2920565"/>
        <a:ext cx="5263046" cy="797888"/>
      </dsp:txXfrm>
    </dsp:sp>
    <dsp:sp modelId="{CF18A651-1BF3-462A-9F46-F009B7F0FA9B}">
      <dsp:nvSpPr>
        <dsp:cNvPr id="0" name=""/>
        <dsp:cNvSpPr/>
      </dsp:nvSpPr>
      <dsp:spPr>
        <a:xfrm>
          <a:off x="1892808" y="3860990"/>
          <a:ext cx="6336792" cy="847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 smtClean="0">
              <a:solidFill>
                <a:srgbClr val="002060"/>
              </a:solidFill>
            </a:rPr>
            <a:t>Displaying the winning amount and quitting the game.</a:t>
          </a:r>
          <a:endParaRPr lang="en-US" sz="1800" kern="1200" dirty="0">
            <a:solidFill>
              <a:srgbClr val="002060"/>
            </a:solidFill>
          </a:endParaRPr>
        </a:p>
      </dsp:txBody>
      <dsp:txXfrm>
        <a:off x="1917631" y="3885813"/>
        <a:ext cx="5263046" cy="797888"/>
      </dsp:txXfrm>
    </dsp:sp>
    <dsp:sp modelId="{D7D65044-AAB7-41E4-91BA-EF6D82C21CB5}">
      <dsp:nvSpPr>
        <dsp:cNvPr id="0" name=""/>
        <dsp:cNvSpPr/>
      </dsp:nvSpPr>
      <dsp:spPr>
        <a:xfrm>
          <a:off x="5785894" y="619171"/>
          <a:ext cx="550897" cy="55089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500" kern="1200"/>
        </a:p>
      </dsp:txBody>
      <dsp:txXfrm>
        <a:off x="5909846" y="619171"/>
        <a:ext cx="302993" cy="414550"/>
      </dsp:txXfrm>
    </dsp:sp>
    <dsp:sp modelId="{058EECE8-182E-4BBC-978C-DDD706B53A10}">
      <dsp:nvSpPr>
        <dsp:cNvPr id="0" name=""/>
        <dsp:cNvSpPr/>
      </dsp:nvSpPr>
      <dsp:spPr>
        <a:xfrm>
          <a:off x="6259096" y="1584418"/>
          <a:ext cx="550897" cy="55089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3580161"/>
            <a:satOff val="16084"/>
            <a:lumOff val="1106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500" kern="1200"/>
        </a:p>
      </dsp:txBody>
      <dsp:txXfrm>
        <a:off x="6383048" y="1584418"/>
        <a:ext cx="302993" cy="414550"/>
      </dsp:txXfrm>
    </dsp:sp>
    <dsp:sp modelId="{ADBB8917-3F5E-4692-8501-A062C490A4E6}">
      <dsp:nvSpPr>
        <dsp:cNvPr id="0" name=""/>
        <dsp:cNvSpPr/>
      </dsp:nvSpPr>
      <dsp:spPr>
        <a:xfrm>
          <a:off x="6732298" y="2535540"/>
          <a:ext cx="550897" cy="55089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7160321"/>
            <a:satOff val="32169"/>
            <a:lumOff val="2211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500" kern="1200"/>
        </a:p>
      </dsp:txBody>
      <dsp:txXfrm>
        <a:off x="6856250" y="2535540"/>
        <a:ext cx="302993" cy="414550"/>
      </dsp:txXfrm>
    </dsp:sp>
    <dsp:sp modelId="{6C43FAE2-41AC-4DE2-AB7C-7A599ED261A6}">
      <dsp:nvSpPr>
        <dsp:cNvPr id="0" name=""/>
        <dsp:cNvSpPr/>
      </dsp:nvSpPr>
      <dsp:spPr>
        <a:xfrm>
          <a:off x="7205500" y="3510205"/>
          <a:ext cx="550897" cy="55089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500" kern="1200"/>
        </a:p>
      </dsp:txBody>
      <dsp:txXfrm>
        <a:off x="7329452" y="3510205"/>
        <a:ext cx="302993" cy="4145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B39EFC-5572-4DC8-BBB1-940E2B00F736}">
      <dsp:nvSpPr>
        <dsp:cNvPr id="0" name=""/>
        <dsp:cNvSpPr/>
      </dsp:nvSpPr>
      <dsp:spPr>
        <a:xfrm>
          <a:off x="1098308" y="1235856"/>
          <a:ext cx="3286810" cy="8814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5708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900" b="1" kern="1200" cap="none" spc="0" dirty="0" smtClean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rPr>
            <a:t>ANY QUERIES ?</a:t>
          </a:r>
          <a:endParaRPr lang="en-US" sz="2900" b="1" kern="1200" cap="none" spc="0" dirty="0">
            <a:ln w="12700">
              <a:solidFill>
                <a:schemeClr val="accent5"/>
              </a:solidFill>
              <a:prstDash val="solid"/>
            </a:ln>
            <a:pattFill prst="ltDnDiag">
              <a:fgClr>
                <a:schemeClr val="accent5">
                  <a:lumMod val="60000"/>
                  <a:lumOff val="40000"/>
                </a:schemeClr>
              </a:fgClr>
              <a:bgClr>
                <a:schemeClr val="bg1"/>
              </a:bgClr>
            </a:pattFill>
            <a:effectLst/>
          </a:endParaRPr>
        </a:p>
      </dsp:txBody>
      <dsp:txXfrm>
        <a:off x="1141338" y="1278886"/>
        <a:ext cx="3200750" cy="795421"/>
      </dsp:txXfrm>
    </dsp:sp>
    <dsp:sp modelId="{1389EC7E-55EA-486B-B395-4B2EC802E0C6}">
      <dsp:nvSpPr>
        <dsp:cNvPr id="0" name=""/>
        <dsp:cNvSpPr/>
      </dsp:nvSpPr>
      <dsp:spPr>
        <a:xfrm>
          <a:off x="186880" y="371862"/>
          <a:ext cx="1523847" cy="1524076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jpg>
</file>

<file path=ppt/media/image13.jpe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43E3CC-FE82-4A5E-8DCC-912D9265AC8E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A71CBF-769E-40A0-861E-88E4AAA820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78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1CBF-769E-40A0-861E-88E4AAA820E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43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92FE-623C-41F4-AE19-E2A994699E51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0BF-24D7-4E77-9898-45A34935B94E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8770B-E514-4942-9F6A-0A0826774EF0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85827-1C37-4695-8ADE-A7F68AF0EBC3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25B2-294A-4B0C-904D-C163F21F7B01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97795-B78A-40A8-831E-2681712341B0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0931-9EC2-4307-BD72-BE501958757F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01DBD-A0DA-45E8-AC73-D4B61AF49F15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D9197-F617-4323-8259-1A17254304E0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DEC4D-6E8F-42D2-85C4-A06E89850A59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0BF36-8C32-479F-AA3A-09C6AAF33B5F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9439F-F01C-496B-8440-8045ECE3E29B}" type="datetime1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Mini Project - ISE66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F9C3E-79AB-4D1D-AF94-F9B1D785080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2.jpg"/><Relationship Id="rId7" Type="http://schemas.openxmlformats.org/officeDocument/2006/relationships/diagramColors" Target="../diagrams/colors2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52600"/>
            <a:ext cx="7772400" cy="6858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accent6"/>
                </a:solidFill>
              </a:rPr>
              <a:t>DEPARTMENT OF INFORMATION SCIENCE &amp; ENGINEERING</a:t>
            </a:r>
            <a:endParaRPr lang="en-US" sz="2800" b="1" dirty="0">
              <a:solidFill>
                <a:schemeClr val="accent6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2711824"/>
            <a:ext cx="6400800" cy="12192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</a:rPr>
              <a:t>“</a:t>
            </a:r>
            <a:r>
              <a:rPr lang="en-US" sz="2800" b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Leelawadee UI" panose="020B0502040204020203" pitchFamily="34" charset="-34"/>
                <a:cs typeface="Leelawadee UI" panose="020B0502040204020203" pitchFamily="34" charset="-34"/>
              </a:rPr>
              <a:t>Gaming Using Python Shell</a:t>
            </a:r>
            <a:r>
              <a:rPr lang="en-US" sz="2800" dirty="0" smtClean="0">
                <a:solidFill>
                  <a:schemeClr val="accent2">
                    <a:lumMod val="50000"/>
                  </a:schemeClr>
                </a:solidFill>
              </a:rPr>
              <a:t>”</a:t>
            </a:r>
            <a:endParaRPr lang="en-US" sz="28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200" y="4495800"/>
            <a:ext cx="3886200" cy="182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Presentation By</a:t>
            </a:r>
            <a:r>
              <a:rPr lang="en-US" sz="2400" dirty="0"/>
              <a:t> </a:t>
            </a:r>
            <a:r>
              <a:rPr lang="en-US" sz="2400" dirty="0" smtClean="0"/>
              <a:t>--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600" dirty="0" smtClean="0">
                <a:solidFill>
                  <a:schemeClr val="accent2">
                    <a:lumMod val="50000"/>
                  </a:schemeClr>
                </a:solidFill>
              </a:rPr>
              <a:t>NAME  : </a:t>
            </a:r>
            <a:r>
              <a:rPr lang="en-US" sz="2600" dirty="0" smtClean="0">
                <a:solidFill>
                  <a:srgbClr val="00B0F0"/>
                </a:solidFill>
                <a:latin typeface="Bahnschrift Light Condensed" panose="020B0502040204020203" pitchFamily="34" charset="0"/>
              </a:rPr>
              <a:t>Aditya Sunit Kanoi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600" dirty="0" smtClean="0">
                <a:solidFill>
                  <a:schemeClr val="accent2">
                    <a:lumMod val="50000"/>
                  </a:schemeClr>
                </a:solidFill>
              </a:rPr>
              <a:t>USN : </a:t>
            </a:r>
            <a:r>
              <a:rPr lang="en-US" sz="2600" dirty="0" smtClean="0">
                <a:solidFill>
                  <a:srgbClr val="00B0F0"/>
                </a:solidFill>
                <a:latin typeface="Bahnschrift Light Condensed" panose="020B0502040204020203" pitchFamily="34" charset="0"/>
              </a:rPr>
              <a:t>1NH19IS009</a:t>
            </a:r>
            <a:endParaRPr kumimoji="0" lang="en-US" sz="2600" b="0" i="0" u="none" strike="noStrike" kern="1200" cap="none" spc="0" normalizeH="0" baseline="0" noProof="0" dirty="0" smtClean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Bahnschrift Light Condensed" panose="020B0502040204020203" pitchFamily="34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953000" y="4495800"/>
            <a:ext cx="38862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Under the Guidance of </a:t>
            </a:r>
            <a:r>
              <a:rPr lang="en-US" sz="2400" dirty="0" smtClean="0"/>
              <a:t>--</a:t>
            </a:r>
            <a:endParaRPr kumimoji="0" lang="en-US" sz="2400" b="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 algn="just">
              <a:spcBef>
                <a:spcPct val="20000"/>
              </a:spcBef>
              <a:defRPr/>
            </a:pP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Guide </a:t>
            </a:r>
            <a:r>
              <a:rPr lang="en-US" sz="2800" dirty="0">
                <a:solidFill>
                  <a:schemeClr val="accent2">
                    <a:lumMod val="50000"/>
                  </a:schemeClr>
                </a:solidFill>
              </a:rPr>
              <a:t>Name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</a:rPr>
              <a:t>: </a:t>
            </a:r>
            <a:r>
              <a:rPr lang="en-US" sz="2000" u="sng" dirty="0" smtClean="0">
                <a:solidFill>
                  <a:srgbClr val="C00000"/>
                </a:solidFill>
              </a:rPr>
              <a:t>Mrs.B.MOUNICA</a:t>
            </a:r>
            <a:endParaRPr lang="en-US" sz="2000" u="sng" dirty="0">
              <a:solidFill>
                <a:srgbClr val="C00000"/>
              </a:solidFill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Designation</a:t>
            </a:r>
            <a:r>
              <a:rPr lang="en-US" sz="2600" dirty="0" smtClean="0">
                <a:solidFill>
                  <a:schemeClr val="accent2">
                    <a:lumMod val="50000"/>
                  </a:schemeClr>
                </a:solidFill>
              </a:rPr>
              <a:t>:                 </a:t>
            </a:r>
            <a:r>
              <a:rPr lang="en-US" sz="2000" u="sng" dirty="0" smtClean="0">
                <a:solidFill>
                  <a:srgbClr val="FF0000"/>
                </a:solidFill>
              </a:rPr>
              <a:t>SENIOR  ASSISTANCE  PROFESSOR</a:t>
            </a:r>
            <a:endParaRPr kumimoji="0" lang="en-US" b="0" i="0" u="sng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28800" y="304800"/>
            <a:ext cx="536330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8</a:t>
            </a:r>
            <a: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 :) Project Plan 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1026" name="Picture 2" descr="https://documents.lucid.app/documents/74d9219a-4af2-499a-acc9-35bd9ebd9107/pages/0_0?a=1023&amp;x=36&amp;y=371&amp;w=1031&amp;h=722&amp;store=1&amp;accept=image%2F*&amp;auth=LCA%2037330a36b864331fb3218c2603adf4225b4d05f8-ts%3D1607347425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09" y="1455411"/>
            <a:ext cx="7746782" cy="542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B0F0"/>
                </a:solidFill>
              </a:rPr>
              <a:t>8</a:t>
            </a:r>
            <a:r>
              <a:rPr lang="en-IN" dirty="0" smtClean="0">
                <a:solidFill>
                  <a:srgbClr val="00B0F0"/>
                </a:solidFill>
              </a:rPr>
              <a:t>A :) Gantt Chart 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-----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2729129"/>
              </p:ext>
            </p:extLst>
          </p:nvPr>
        </p:nvGraphicFramePr>
        <p:xfrm>
          <a:off x="152400" y="1600201"/>
          <a:ext cx="8915400" cy="449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33590508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00B0F0"/>
                </a:solidFill>
              </a:rPr>
              <a:t>09 :) Methodology 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=======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88576" y="1451816"/>
            <a:ext cx="1143000" cy="533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START </a:t>
            </a:r>
            <a:endParaRPr lang="en-US" dirty="0"/>
          </a:p>
        </p:txBody>
      </p:sp>
      <p:cxnSp>
        <p:nvCxnSpPr>
          <p:cNvPr id="10" name="Elbow Connector 9"/>
          <p:cNvCxnSpPr>
            <a:stCxn id="8" idx="2"/>
          </p:cNvCxnSpPr>
          <p:nvPr/>
        </p:nvCxnSpPr>
        <p:spPr>
          <a:xfrm rot="16200000" flipH="1">
            <a:off x="1522646" y="1522646"/>
            <a:ext cx="224584" cy="11497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iamond 10"/>
          <p:cNvSpPr/>
          <p:nvPr/>
        </p:nvSpPr>
        <p:spPr>
          <a:xfrm>
            <a:off x="2819400" y="3929809"/>
            <a:ext cx="1295400" cy="1057041"/>
          </a:xfrm>
          <a:prstGeom prst="diamon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If Answer == 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209800" y="1647825"/>
            <a:ext cx="2667000" cy="91281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Taking Input for Name and Displaying Basic Game Info.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362200" y="2895600"/>
            <a:ext cx="2362200" cy="6096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Displaying Questions with Its Option.</a:t>
            </a:r>
            <a:endParaRPr lang="en-US" dirty="0"/>
          </a:p>
        </p:txBody>
      </p:sp>
      <p:cxnSp>
        <p:nvCxnSpPr>
          <p:cNvPr id="15" name="Elbow Connector 14"/>
          <p:cNvCxnSpPr>
            <a:stCxn id="11" idx="1"/>
          </p:cNvCxnSpPr>
          <p:nvPr/>
        </p:nvCxnSpPr>
        <p:spPr>
          <a:xfrm rot="10800000">
            <a:off x="2362200" y="3505200"/>
            <a:ext cx="457200" cy="95313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1" idx="3"/>
          </p:cNvCxnSpPr>
          <p:nvPr/>
        </p:nvCxnSpPr>
        <p:spPr>
          <a:xfrm flipV="1">
            <a:off x="4114800" y="4458329"/>
            <a:ext cx="91440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5029200" y="4268788"/>
            <a:ext cx="1905000" cy="71806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Displaying Money And Exit 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14800" y="4493982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smtClean="0"/>
              <a:t>WRONG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 rot="16200000">
            <a:off x="1883301" y="3905262"/>
            <a:ext cx="66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Right</a:t>
            </a:r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6781800" y="5334000"/>
            <a:ext cx="1524000" cy="533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End Program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800100" y="5131035"/>
            <a:ext cx="1447799" cy="77507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 smtClean="0"/>
              <a:t>If All questions Answered Right </a:t>
            </a:r>
            <a:endParaRPr lang="en-US" sz="1600" dirty="0"/>
          </a:p>
        </p:txBody>
      </p:sp>
      <p:cxnSp>
        <p:nvCxnSpPr>
          <p:cNvPr id="27" name="Straight Arrow Connector 26"/>
          <p:cNvCxnSpPr>
            <a:stCxn id="23" idx="3"/>
          </p:cNvCxnSpPr>
          <p:nvPr/>
        </p:nvCxnSpPr>
        <p:spPr>
          <a:xfrm flipV="1">
            <a:off x="2247899" y="5518571"/>
            <a:ext cx="45339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18" idx="3"/>
            <a:endCxn id="22" idx="0"/>
          </p:cNvCxnSpPr>
          <p:nvPr/>
        </p:nvCxnSpPr>
        <p:spPr>
          <a:xfrm>
            <a:off x="6934200" y="4627819"/>
            <a:ext cx="609600" cy="70618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324600" y="1728929"/>
            <a:ext cx="2133600" cy="6858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Displaying Hints/Help</a:t>
            </a:r>
            <a:endParaRPr lang="en-US" dirty="0"/>
          </a:p>
        </p:txBody>
      </p:sp>
      <p:sp>
        <p:nvSpPr>
          <p:cNvPr id="33" name="Diamond 32"/>
          <p:cNvSpPr/>
          <p:nvPr/>
        </p:nvSpPr>
        <p:spPr>
          <a:xfrm>
            <a:off x="5040387" y="2694298"/>
            <a:ext cx="1600200" cy="1061500"/>
          </a:xfrm>
          <a:prstGeom prst="diamon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 smtClean="0"/>
              <a:t>Asking for Use of Hints</a:t>
            </a:r>
            <a:endParaRPr lang="en-US" sz="1400" dirty="0"/>
          </a:p>
        </p:txBody>
      </p:sp>
      <p:cxnSp>
        <p:nvCxnSpPr>
          <p:cNvPr id="37" name="Elbow Connector 36"/>
          <p:cNvCxnSpPr>
            <a:stCxn id="33" idx="3"/>
            <a:endCxn id="7" idx="1"/>
          </p:cNvCxnSpPr>
          <p:nvPr/>
        </p:nvCxnSpPr>
        <p:spPr>
          <a:xfrm>
            <a:off x="6640587" y="3225048"/>
            <a:ext cx="1001787" cy="27459"/>
          </a:xfrm>
          <a:prstGeom prst="bentConnector3">
            <a:avLst>
              <a:gd name="adj1" fmla="val 301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33" idx="2"/>
            <a:endCxn id="11" idx="0"/>
          </p:cNvCxnSpPr>
          <p:nvPr/>
        </p:nvCxnSpPr>
        <p:spPr>
          <a:xfrm rot="5400000">
            <a:off x="4566789" y="2656110"/>
            <a:ext cx="174011" cy="237338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736081" y="28956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Yes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4882393" y="352654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No</a:t>
            </a:r>
            <a:endParaRPr lang="en-US" dirty="0"/>
          </a:p>
        </p:txBody>
      </p:sp>
      <p:cxnSp>
        <p:nvCxnSpPr>
          <p:cNvPr id="43" name="Straight Arrow Connector 42"/>
          <p:cNvCxnSpPr>
            <a:stCxn id="13" idx="3"/>
            <a:endCxn id="33" idx="1"/>
          </p:cNvCxnSpPr>
          <p:nvPr/>
        </p:nvCxnSpPr>
        <p:spPr>
          <a:xfrm>
            <a:off x="4724400" y="3200400"/>
            <a:ext cx="315987" cy="246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2" idx="2"/>
            <a:endCxn id="13" idx="0"/>
          </p:cNvCxnSpPr>
          <p:nvPr/>
        </p:nvCxnSpPr>
        <p:spPr>
          <a:xfrm>
            <a:off x="3543300" y="2560638"/>
            <a:ext cx="0" cy="334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endCxn id="23" idx="0"/>
          </p:cNvCxnSpPr>
          <p:nvPr/>
        </p:nvCxnSpPr>
        <p:spPr>
          <a:xfrm rot="5400000">
            <a:off x="917716" y="3686551"/>
            <a:ext cx="2050769" cy="838199"/>
          </a:xfrm>
          <a:prstGeom prst="bentConnector3">
            <a:avLst>
              <a:gd name="adj1" fmla="val 54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iamond 6"/>
          <p:cNvSpPr/>
          <p:nvPr/>
        </p:nvSpPr>
        <p:spPr>
          <a:xfrm>
            <a:off x="7642374" y="2565913"/>
            <a:ext cx="1219200" cy="1373188"/>
          </a:xfrm>
          <a:prstGeom prst="diamond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/>
              <a:t>I</a:t>
            </a:r>
            <a:r>
              <a:rPr lang="en-IN" sz="1600" dirty="0" smtClean="0"/>
              <a:t>f hints Left?</a:t>
            </a:r>
            <a:endParaRPr lang="en-US" sz="1600" dirty="0"/>
          </a:p>
        </p:txBody>
      </p:sp>
      <p:cxnSp>
        <p:nvCxnSpPr>
          <p:cNvPr id="20" name="Elbow Connector 19"/>
          <p:cNvCxnSpPr>
            <a:stCxn id="7" idx="0"/>
            <a:endCxn id="30" idx="2"/>
          </p:cNvCxnSpPr>
          <p:nvPr/>
        </p:nvCxnSpPr>
        <p:spPr>
          <a:xfrm rot="16200000" flipV="1">
            <a:off x="7746095" y="2060034"/>
            <a:ext cx="151184" cy="8605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7" idx="2"/>
            <a:endCxn id="11" idx="0"/>
          </p:cNvCxnSpPr>
          <p:nvPr/>
        </p:nvCxnSpPr>
        <p:spPr>
          <a:xfrm rot="5400000" flipH="1">
            <a:off x="5854891" y="1542018"/>
            <a:ext cx="9292" cy="4784874"/>
          </a:xfrm>
          <a:prstGeom prst="bentConnector5">
            <a:avLst>
              <a:gd name="adj1" fmla="val -2460181"/>
              <a:gd name="adj2" fmla="val 17002"/>
              <a:gd name="adj3" fmla="val 256018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251974" y="3844617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No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8201282" y="2375972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Yes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35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824" y="457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10</a:t>
            </a:r>
            <a: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:) Expected Outcome</a:t>
            </a:r>
            <a:b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The Expected outcome will have a game in python shell which will take input of answer, helps and name of user.</a:t>
            </a:r>
          </a:p>
          <a:p>
            <a:r>
              <a:rPr lang="en-IN" dirty="0" smtClean="0"/>
              <a:t>Will display Scorecard, helps left, winning amount, hints and other user friendly talks to make it look like real life game.</a:t>
            </a:r>
          </a:p>
          <a:p>
            <a:r>
              <a:rPr lang="en-IN" dirty="0"/>
              <a:t>The advantage of this kind of software is they are user friendly and works over offline based system.</a:t>
            </a:r>
          </a:p>
          <a:p>
            <a:endParaRPr lang="en-IN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/////////////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11 </a:t>
            </a:r>
            <a:r>
              <a:rPr lang="en-US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:) Conclusion</a:t>
            </a:r>
            <a:r>
              <a:rPr lang="en-US" dirty="0" smtClean="0">
                <a:solidFill>
                  <a:srgbClr val="00B0F0"/>
                </a:solidFill>
              </a:rPr>
              <a:t/>
            </a:r>
            <a:br>
              <a:rPr lang="en-US" dirty="0" smtClean="0">
                <a:solidFill>
                  <a:srgbClr val="00B0F0"/>
                </a:solidFill>
              </a:rPr>
            </a:br>
            <a:r>
              <a:rPr lang="en-US" dirty="0" smtClean="0">
                <a:solidFill>
                  <a:srgbClr val="00B0F0"/>
                </a:solidFill>
              </a:rPr>
              <a:t/>
            </a:r>
            <a:br>
              <a:rPr lang="en-US" dirty="0" smtClean="0">
                <a:solidFill>
                  <a:srgbClr val="00B0F0"/>
                </a:solidFill>
              </a:rPr>
            </a:b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FFC000"/>
              </a:buClr>
              <a:buFont typeface="Calibri" panose="020F0502020204030204" pitchFamily="34" charset="0"/>
              <a:buChar char="֍"/>
            </a:pPr>
            <a:r>
              <a:rPr lang="en-IN" dirty="0"/>
              <a:t>It is a simple basic program made using basic Python functions and syntaxes.</a:t>
            </a:r>
          </a:p>
          <a:p>
            <a:pPr>
              <a:buClr>
                <a:srgbClr val="FFC000"/>
              </a:buClr>
              <a:buFont typeface="Calibri" panose="020F0502020204030204" pitchFamily="34" charset="0"/>
              <a:buChar char="֍"/>
            </a:pPr>
            <a:r>
              <a:rPr lang="en-IN" dirty="0"/>
              <a:t>Such basic programs also helps other new learners that creating common games using Python is much more simpler than other programming languages.</a:t>
            </a:r>
          </a:p>
          <a:p>
            <a:pPr marL="571500" indent="-571500">
              <a:buClr>
                <a:srgbClr val="FFC000"/>
              </a:buClr>
              <a:buFont typeface="+mj-lt"/>
              <a:buAutoNum type="romanU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--------------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6121" y="4372303"/>
            <a:ext cx="3467100" cy="23114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0000000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304800"/>
            <a:ext cx="4844143" cy="32294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987096"/>
            <a:ext cx="2733675" cy="1880528"/>
          </a:xfrm>
          <a:prstGeom prst="rect">
            <a:avLst/>
          </a:prstGeo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761006446"/>
              </p:ext>
            </p:extLst>
          </p:nvPr>
        </p:nvGraphicFramePr>
        <p:xfrm>
          <a:off x="3733800" y="3700689"/>
          <a:ext cx="4572000" cy="248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rgbClr val="00B05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Introduction.</a:t>
            </a:r>
          </a:p>
          <a:p>
            <a:pPr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Abstract.</a:t>
            </a:r>
          </a:p>
          <a:p>
            <a:pPr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Project Objectives.</a:t>
            </a:r>
          </a:p>
          <a:p>
            <a:pPr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Existing System.</a:t>
            </a:r>
          </a:p>
          <a:p>
            <a:pPr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Proposed System.</a:t>
            </a:r>
          </a:p>
          <a:p>
            <a:pPr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H/W, S/W Tools Used with Version No. and other  Specifications.</a:t>
            </a:r>
          </a:p>
          <a:p>
            <a:pPr marL="457200" lvl="1" indent="-457200"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System Design.</a:t>
            </a:r>
          </a:p>
          <a:p>
            <a:pPr marL="457200" lvl="1" indent="-457200"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Methodology / Work Diagram.</a:t>
            </a:r>
          </a:p>
          <a:p>
            <a:pPr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Project </a:t>
            </a: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Plan : Using Gantt </a:t>
            </a: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Chart.</a:t>
            </a:r>
          </a:p>
          <a:p>
            <a:pPr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Expected Outcome.</a:t>
            </a:r>
          </a:p>
          <a:p>
            <a:pPr>
              <a:buBlip>
                <a:blip r:embed="rId2"/>
              </a:buBlip>
            </a:pPr>
            <a:r>
              <a:rPr lang="en-US" dirty="0" smtClean="0">
                <a:solidFill>
                  <a:schemeClr val="accent6"/>
                </a:solidFill>
                <a:latin typeface="Times New Roman" pitchFamily="18" charset="0"/>
                <a:cs typeface="Times New Roman" pitchFamily="18" charset="0"/>
              </a:rPr>
              <a:t>Conclusion.</a:t>
            </a:r>
          </a:p>
          <a:p>
            <a:pPr>
              <a:buFont typeface="Wingdings" pitchFamily="2" charset="2"/>
              <a:buChar char="Ø"/>
            </a:pPr>
            <a:endParaRPr lang="en-US" dirty="0" smtClean="0"/>
          </a:p>
          <a:p>
            <a:pPr>
              <a:buFont typeface="Wingdings" pitchFamily="2" charset="2"/>
              <a:buChar char="Ø"/>
            </a:pPr>
            <a:endParaRPr lang="en-US" dirty="0" smtClean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********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63562"/>
          </a:xfrm>
        </p:spPr>
        <p:txBody>
          <a:bodyPr>
            <a:noAutofit/>
          </a:bodyPr>
          <a:lstStyle/>
          <a:p>
            <a:r>
              <a:rPr lang="en-IN" sz="3600" b="1" u="sng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Topic Briefed </a:t>
            </a:r>
            <a:endParaRPr lang="en-US" sz="3600" b="1" u="sng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667"/>
          <a:stretch/>
        </p:blipFill>
        <p:spPr>
          <a:xfrm>
            <a:off x="5029200" y="1143000"/>
            <a:ext cx="3810003" cy="14922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1 </a:t>
            </a:r>
            <a:r>
              <a:rPr lang="en-US" dirty="0" smtClean="0">
                <a:solidFill>
                  <a:srgbClr val="0070C0"/>
                </a:solidFill>
                <a:sym typeface="Wingdings" panose="05000000000000000000" pitchFamily="2" charset="2"/>
              </a:rPr>
              <a:t>:) </a:t>
            </a:r>
            <a:r>
              <a:rPr lang="en-US" dirty="0" smtClean="0">
                <a:solidFill>
                  <a:srgbClr val="0070C0"/>
                </a:solidFill>
              </a:rPr>
              <a:t>Introduction </a:t>
            </a:r>
            <a:r>
              <a:rPr lang="en-US" dirty="0" smtClean="0">
                <a:solidFill>
                  <a:srgbClr val="0070C0"/>
                </a:solidFill>
              </a:rPr>
              <a:t>– The Start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My project is a non-graphical gaming software compatible with Python 3.0 it </a:t>
            </a:r>
            <a:r>
              <a:rPr lang="en-IN" dirty="0" smtClean="0"/>
              <a:t>a  </a:t>
            </a:r>
            <a:r>
              <a:rPr lang="en-IN" dirty="0"/>
              <a:t>mini-games which are widely popular among people. They are </a:t>
            </a:r>
            <a:r>
              <a:rPr lang="en-IN" dirty="0" smtClean="0"/>
              <a:t>:</a:t>
            </a:r>
          </a:p>
          <a:p>
            <a:endParaRPr lang="en-IN" dirty="0" smtClean="0"/>
          </a:p>
          <a:p>
            <a:r>
              <a:rPr lang="en-IN" dirty="0" smtClean="0"/>
              <a:t>1)Who will </a:t>
            </a:r>
            <a:r>
              <a:rPr lang="en-IN" dirty="0"/>
              <a:t>be the </a:t>
            </a:r>
            <a:r>
              <a:rPr lang="en-IN" dirty="0" smtClean="0"/>
              <a:t>Millionaire</a:t>
            </a:r>
            <a:r>
              <a:rPr lang="en-IN" dirty="0"/>
              <a:t>. </a:t>
            </a:r>
          </a:p>
          <a:p>
            <a:pPr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@@@@@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3276600"/>
            <a:ext cx="2667000" cy="2667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096435"/>
            <a:ext cx="1625040" cy="1625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433389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2 :) 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22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Blip>
                <a:blip r:embed="rId3"/>
              </a:buBlip>
            </a:pPr>
            <a:r>
              <a:rPr lang="en-US" sz="2200" dirty="0"/>
              <a:t>This program is basically focuses on gaming using python </a:t>
            </a:r>
            <a:r>
              <a:rPr lang="en-US" sz="2200" dirty="0" smtClean="0"/>
              <a:t>development IDLE</a:t>
            </a:r>
            <a:r>
              <a:rPr lang="en-US" sz="2200" dirty="0"/>
              <a:t>. This program will have a user choice to select games he/she </a:t>
            </a:r>
            <a:r>
              <a:rPr lang="en-US" sz="2200" dirty="0" smtClean="0"/>
              <a:t>want to </a:t>
            </a:r>
            <a:r>
              <a:rPr lang="en-US" sz="2200" dirty="0"/>
              <a:t>play. </a:t>
            </a:r>
            <a:endParaRPr lang="en-US" sz="2200" dirty="0" smtClean="0"/>
          </a:p>
          <a:p>
            <a:pPr>
              <a:buBlip>
                <a:blip r:embed="rId3"/>
              </a:buBlip>
            </a:pPr>
            <a:r>
              <a:rPr lang="en-US" sz="2200" dirty="0" smtClean="0"/>
              <a:t>The </a:t>
            </a:r>
            <a:r>
              <a:rPr lang="en-US" sz="2200" dirty="0"/>
              <a:t>program will contain </a:t>
            </a:r>
            <a:r>
              <a:rPr lang="en-US" sz="2200" dirty="0" smtClean="0"/>
              <a:t>one mini-game  based </a:t>
            </a:r>
            <a:r>
              <a:rPr lang="en-US" sz="2200" dirty="0"/>
              <a:t>on python platform.</a:t>
            </a:r>
          </a:p>
          <a:p>
            <a:pPr>
              <a:buBlip>
                <a:blip r:embed="rId3"/>
              </a:buBlip>
            </a:pPr>
            <a:r>
              <a:rPr lang="en-US" sz="2200" dirty="0"/>
              <a:t>The </a:t>
            </a:r>
            <a:r>
              <a:rPr lang="en-US" sz="2200" dirty="0" smtClean="0"/>
              <a:t>game is </a:t>
            </a:r>
            <a:r>
              <a:rPr lang="en-US" sz="2200" dirty="0"/>
              <a:t>a multi-level quiz based game which will have </a:t>
            </a:r>
            <a:r>
              <a:rPr lang="en-US" sz="2200" dirty="0" smtClean="0"/>
              <a:t>a multiple </a:t>
            </a:r>
            <a:r>
              <a:rPr lang="en-US" sz="2200" dirty="0"/>
              <a:t>rounds of questions and answering right will land you to </a:t>
            </a:r>
            <a:r>
              <a:rPr lang="en-US" sz="2200" dirty="0" smtClean="0"/>
              <a:t>next question </a:t>
            </a:r>
            <a:r>
              <a:rPr lang="en-US" sz="2200" dirty="0"/>
              <a:t>(based on popular TV show “Who will be the Millionaire”); </a:t>
            </a:r>
            <a:r>
              <a:rPr lang="en-US" sz="2200" dirty="0" smtClean="0"/>
              <a:t>The user </a:t>
            </a:r>
            <a:r>
              <a:rPr lang="en-US" sz="2200" dirty="0"/>
              <a:t>will also have an option to see the detailed solution of the </a:t>
            </a:r>
            <a:r>
              <a:rPr lang="en-US" sz="2200" dirty="0" smtClean="0"/>
              <a:t>questions and </a:t>
            </a:r>
            <a:r>
              <a:rPr lang="en-US" sz="2200" dirty="0"/>
              <a:t>simultaneously his/her score</a:t>
            </a:r>
            <a:r>
              <a:rPr lang="en-US" sz="2200" dirty="0" smtClean="0"/>
              <a:t>.</a:t>
            </a:r>
          </a:p>
          <a:p>
            <a:pPr>
              <a:buBlip>
                <a:blip r:embed="rId3"/>
              </a:buBlip>
            </a:pPr>
            <a:r>
              <a:rPr lang="en-US" sz="2200" dirty="0" smtClean="0"/>
              <a:t>The </a:t>
            </a:r>
            <a:r>
              <a:rPr lang="en-US" sz="2200" dirty="0"/>
              <a:t>games will have a </a:t>
            </a:r>
            <a:r>
              <a:rPr lang="en-US" sz="2200" dirty="0" smtClean="0"/>
              <a:t>score counter </a:t>
            </a:r>
            <a:r>
              <a:rPr lang="en-US" sz="2200" dirty="0"/>
              <a:t>which will help user to view his/her score at </a:t>
            </a:r>
            <a:r>
              <a:rPr lang="en-US" sz="2200" dirty="0" smtClean="0"/>
              <a:t>end.</a:t>
            </a:r>
            <a:endParaRPr lang="en-US" sz="2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######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3 :)Project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1085"/>
            <a:ext cx="8229600" cy="45259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 smtClean="0"/>
              <a:t>To </a:t>
            </a:r>
            <a:r>
              <a:rPr lang="en-IN" dirty="0"/>
              <a:t>develop a Single-Player interface as Physical and Multiplayer gaming is losing ground.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Simplified gaming tool that is easy to use and handle </a:t>
            </a:r>
            <a:r>
              <a:rPr lang="en-US" dirty="0"/>
              <a:t>and works on Offline Platforms.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 enable students to develop software and tool for game development individually and in teams.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^^^^^^^^^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4686351"/>
            <a:ext cx="2819400" cy="18791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0176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>
                <a:solidFill>
                  <a:srgbClr val="0070C0"/>
                </a:solidFill>
              </a:rPr>
              <a:t> 4 </a:t>
            </a:r>
            <a:r>
              <a:rPr lang="en-US" dirty="0" smtClean="0">
                <a:solidFill>
                  <a:srgbClr val="0070C0"/>
                </a:solidFill>
                <a:sym typeface="Wingdings" panose="05000000000000000000" pitchFamily="2" charset="2"/>
              </a:rPr>
              <a:t>:)</a:t>
            </a:r>
            <a:r>
              <a:rPr lang="en-US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Existing System</a:t>
            </a:r>
            <a:br>
              <a:rPr lang="en-US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Existing System consists of such similar games and systems but has a lack of features like :</a:t>
            </a:r>
          </a:p>
          <a:p>
            <a:pPr marL="514350" indent="-514350">
              <a:buClr>
                <a:schemeClr val="accent2"/>
              </a:buClr>
              <a:buFont typeface="+mj-lt"/>
              <a:buAutoNum type="arabicParenR"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Offline Gaming</a:t>
            </a:r>
          </a:p>
          <a:p>
            <a:pPr marL="514350" indent="-514350">
              <a:buClr>
                <a:schemeClr val="accent2"/>
              </a:buClr>
              <a:buFont typeface="+mj-lt"/>
              <a:buAutoNum type="arabicParenR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Time Delay and Friendly Talks with AI look alkies.</a:t>
            </a:r>
          </a:p>
          <a:p>
            <a:pPr marL="514350" indent="-514350">
              <a:buClr>
                <a:schemeClr val="accent2"/>
              </a:buClr>
              <a:buFont typeface="+mj-lt"/>
              <a:buAutoNum type="arabicParenR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Score manager and helps/hints.</a:t>
            </a:r>
          </a:p>
          <a:p>
            <a:pPr marL="514350" indent="-514350">
              <a:buClr>
                <a:schemeClr val="accent2"/>
              </a:buClr>
              <a:buFont typeface="+mj-lt"/>
              <a:buAutoNum type="arabicParenR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New Levels and Dynamic Helps.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$$$$$$$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5 :) Proposed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IN" dirty="0"/>
              <a:t>To develop a Single-Player </a:t>
            </a:r>
            <a:r>
              <a:rPr lang="en-IN" dirty="0" smtClean="0"/>
              <a:t>Game over simple</a:t>
            </a:r>
            <a:r>
              <a:rPr lang="en-IN" dirty="0"/>
              <a:t> </a:t>
            </a:r>
            <a:r>
              <a:rPr lang="en-IN" dirty="0" smtClean="0"/>
              <a:t>software like Python.</a:t>
            </a:r>
            <a:endParaRPr lang="en-IN" dirty="0"/>
          </a:p>
          <a:p>
            <a:pPr>
              <a:buBlip>
                <a:blip r:embed="rId2"/>
              </a:buBlip>
            </a:pPr>
            <a:r>
              <a:rPr lang="en-IN" dirty="0" smtClean="0"/>
              <a:t>To give user a real gaming ground feel by using continuous talks with the PC.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smtClean="0"/>
              <a:t>To eradicate Problems like frequent Questioning.</a:t>
            </a:r>
          </a:p>
          <a:p>
            <a:pPr>
              <a:buBlip>
                <a:blip r:embed="rId2"/>
              </a:buBlip>
            </a:pPr>
            <a:r>
              <a:rPr lang="en-IN" dirty="0" smtClean="0"/>
              <a:t>To target more time spending by the user by helping him with Hints and Helps.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+++++++++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7543800" cy="836613"/>
          </a:xfrm>
        </p:spPr>
        <p:txBody>
          <a:bodyPr anchor="ctr">
            <a:no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/>
            </a:r>
            <a:br>
              <a:rPr lang="en-US" dirty="0" smtClean="0">
                <a:solidFill>
                  <a:schemeClr val="accent5"/>
                </a:solidFill>
              </a:rPr>
            </a:br>
            <a:r>
              <a:rPr lang="en-US" dirty="0" smtClean="0">
                <a:solidFill>
                  <a:schemeClr val="accent5"/>
                </a:solidFill>
              </a:rPr>
              <a:t/>
            </a:r>
            <a:br>
              <a:rPr lang="en-US" dirty="0" smtClean="0">
                <a:solidFill>
                  <a:schemeClr val="accent5"/>
                </a:solidFill>
              </a:rPr>
            </a:br>
            <a:r>
              <a:rPr lang="en-US" dirty="0" smtClean="0">
                <a:solidFill>
                  <a:schemeClr val="accent5"/>
                </a:solidFill>
                <a:latin typeface="Times New Roman" pitchFamily="18" charset="0"/>
                <a:cs typeface="Times New Roman" pitchFamily="18" charset="0"/>
              </a:rPr>
              <a:t> 6</a:t>
            </a:r>
            <a:r>
              <a:rPr lang="en-US" dirty="0">
                <a:solidFill>
                  <a:schemeClr val="accent5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 </a:t>
            </a:r>
            <a:r>
              <a:rPr lang="en-US" dirty="0" smtClean="0">
                <a:solidFill>
                  <a:schemeClr val="accent5"/>
                </a:solidFill>
                <a:latin typeface="Times New Roman" pitchFamily="18" charset="0"/>
                <a:cs typeface="Times New Roman" pitchFamily="18" charset="0"/>
                <a:sym typeface="Wingdings" panose="05000000000000000000" pitchFamily="2" charset="2"/>
              </a:rPr>
              <a:t>:) </a:t>
            </a:r>
            <a:r>
              <a:rPr lang="en-US" dirty="0" smtClean="0">
                <a:solidFill>
                  <a:schemeClr val="accent5"/>
                </a:solidFill>
                <a:latin typeface="Times New Roman" pitchFamily="18" charset="0"/>
                <a:cs typeface="Times New Roman" pitchFamily="18" charset="0"/>
              </a:rPr>
              <a:t>Specifications </a:t>
            </a:r>
            <a:r>
              <a:rPr lang="en-US" dirty="0" smtClean="0">
                <a:solidFill>
                  <a:schemeClr val="accent5"/>
                </a:solidFill>
              </a:rPr>
              <a:t/>
            </a:r>
            <a:br>
              <a:rPr lang="en-US" dirty="0" smtClean="0">
                <a:solidFill>
                  <a:schemeClr val="accent5"/>
                </a:solidFill>
              </a:rPr>
            </a:br>
            <a:endParaRPr lang="en-US" dirty="0" smtClean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Times New Roman" panose="02020603050405020304" pitchFamily="18" charset="0"/>
              <a:buChar char="⁂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Software Used :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Pythons IDLE 3.0 for Backend programming </a:t>
            </a:r>
          </a:p>
          <a:p>
            <a:pPr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Times New Roman" panose="02020603050405020304" pitchFamily="18" charset="0"/>
              <a:buChar char="⁂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Software Required :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Python Shell 3.0 for display and usage for the user.</a:t>
            </a:r>
          </a:p>
          <a:p>
            <a:pPr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Times New Roman" panose="02020603050405020304" pitchFamily="18" charset="0"/>
              <a:buChar char="⁂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Operating System :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Widows 7 or any upgraded version.</a:t>
            </a:r>
          </a:p>
          <a:p>
            <a:pPr>
              <a:buClr>
                <a:schemeClr val="accent4">
                  <a:lumMod val="60000"/>
                  <a:lumOff val="40000"/>
                </a:schemeClr>
              </a:buClr>
              <a:buSzPct val="100000"/>
              <a:buFont typeface="Times New Roman" panose="02020603050405020304" pitchFamily="18" charset="0"/>
              <a:buChar char="⁂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Hardware Requirements : </a:t>
            </a:r>
            <a:r>
              <a:rPr lang="en-IN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RAM-512 MB                 (Min)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~~~~~~~~~~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lvl="1" indent="-342900" algn="ctr"/>
            <a:r>
              <a:rPr lang="en-US" sz="3600" dirty="0" smtClean="0">
                <a:solidFill>
                  <a:schemeClr val="accent5"/>
                </a:solidFill>
                <a:latin typeface="Times New Roman" pitchFamily="18" charset="0"/>
                <a:cs typeface="Times New Roman" pitchFamily="18" charset="0"/>
              </a:rPr>
              <a:t>7 :) Work Diagram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5719086"/>
              </p:ext>
            </p:extLst>
          </p:nvPr>
        </p:nvGraphicFramePr>
        <p:xfrm>
          <a:off x="457200" y="1417638"/>
          <a:ext cx="8229600" cy="4708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 smtClean="0"/>
              <a:t>________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Mini Project – ISE391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F9C3E-79AB-4D1D-AF94-F9B1D785080B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2139</TotalTime>
  <Words>742</Words>
  <Application>Microsoft Office PowerPoint</Application>
  <PresentationFormat>On-screen Show (4:3)</PresentationFormat>
  <Paragraphs>126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Bahnschrift Light Condensed</vt:lpstr>
      <vt:lpstr>Bookman Old Style</vt:lpstr>
      <vt:lpstr>Calibri</vt:lpstr>
      <vt:lpstr>Courier New</vt:lpstr>
      <vt:lpstr>Leelawadee UI</vt:lpstr>
      <vt:lpstr>Times New Roman</vt:lpstr>
      <vt:lpstr>Wingdings</vt:lpstr>
      <vt:lpstr>Office Theme</vt:lpstr>
      <vt:lpstr>DEPARTMENT OF INFORMATION SCIENCE &amp; ENGINEERING</vt:lpstr>
      <vt:lpstr>Topic Briefed </vt:lpstr>
      <vt:lpstr>1 :) Introduction – The Start </vt:lpstr>
      <vt:lpstr>2 :) Abstract</vt:lpstr>
      <vt:lpstr>3 :)Project Objectives</vt:lpstr>
      <vt:lpstr>  4 :)Existing System </vt:lpstr>
      <vt:lpstr>5 :) Proposed system</vt:lpstr>
      <vt:lpstr>   6 :) Specifications  </vt:lpstr>
      <vt:lpstr>7 :) Work Diagram</vt:lpstr>
      <vt:lpstr>8 :) Project Plan </vt:lpstr>
      <vt:lpstr>8A :) Gantt Chart </vt:lpstr>
      <vt:lpstr>09 :) Methodology </vt:lpstr>
      <vt:lpstr>10 :) Expected Outcome </vt:lpstr>
      <vt:lpstr>  11 :) Conclusion  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DEPARTMENT OF INFORMATION SCIENCE &amp; ENGINEERING</dc:title>
  <dc:creator>GANGADHAR</dc:creator>
  <cp:lastModifiedBy>Admin</cp:lastModifiedBy>
  <cp:revision>71</cp:revision>
  <dcterms:created xsi:type="dcterms:W3CDTF">2019-03-07T05:34:07Z</dcterms:created>
  <dcterms:modified xsi:type="dcterms:W3CDTF">2020-12-08T08:58:57Z</dcterms:modified>
</cp:coreProperties>
</file>

<file path=docProps/thumbnail.jpeg>
</file>